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5"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charset="0"/>
        <a:ea typeface="+mn-ea"/>
        <a:cs typeface="Arial" charset="0"/>
      </a:defRPr>
    </a:lvl1pPr>
    <a:lvl2pPr marL="457200" algn="l" rtl="0" fontAlgn="base">
      <a:spcBef>
        <a:spcPct val="0"/>
      </a:spcBef>
      <a:spcAft>
        <a:spcPct val="0"/>
      </a:spcAft>
      <a:defRPr sz="900" i="1" kern="1200">
        <a:solidFill>
          <a:schemeClr val="bg1"/>
        </a:solidFill>
        <a:latin typeface="Arial" charset="0"/>
        <a:ea typeface="+mn-ea"/>
        <a:cs typeface="Arial" charset="0"/>
      </a:defRPr>
    </a:lvl2pPr>
    <a:lvl3pPr marL="914400" algn="l" rtl="0" fontAlgn="base">
      <a:spcBef>
        <a:spcPct val="0"/>
      </a:spcBef>
      <a:spcAft>
        <a:spcPct val="0"/>
      </a:spcAft>
      <a:defRPr sz="900" i="1" kern="1200">
        <a:solidFill>
          <a:schemeClr val="bg1"/>
        </a:solidFill>
        <a:latin typeface="Arial" charset="0"/>
        <a:ea typeface="+mn-ea"/>
        <a:cs typeface="Arial" charset="0"/>
      </a:defRPr>
    </a:lvl3pPr>
    <a:lvl4pPr marL="1371600" algn="l" rtl="0" fontAlgn="base">
      <a:spcBef>
        <a:spcPct val="0"/>
      </a:spcBef>
      <a:spcAft>
        <a:spcPct val="0"/>
      </a:spcAft>
      <a:defRPr sz="900" i="1" kern="1200">
        <a:solidFill>
          <a:schemeClr val="bg1"/>
        </a:solidFill>
        <a:latin typeface="Arial" charset="0"/>
        <a:ea typeface="+mn-ea"/>
        <a:cs typeface="Arial" charset="0"/>
      </a:defRPr>
    </a:lvl4pPr>
    <a:lvl5pPr marL="1828800" algn="l" rtl="0" fontAlgn="base">
      <a:spcBef>
        <a:spcPct val="0"/>
      </a:spcBef>
      <a:spcAft>
        <a:spcPct val="0"/>
      </a:spcAft>
      <a:defRPr sz="900" i="1" kern="1200">
        <a:solidFill>
          <a:schemeClr val="bg1"/>
        </a:solidFill>
        <a:latin typeface="Arial" charset="0"/>
        <a:ea typeface="+mn-ea"/>
        <a:cs typeface="Arial" charset="0"/>
      </a:defRPr>
    </a:lvl5pPr>
    <a:lvl6pPr marL="2286000" algn="l" defTabSz="914400" rtl="0" eaLnBrk="1" latinLnBrk="0" hangingPunct="1">
      <a:defRPr sz="900" i="1" kern="1200">
        <a:solidFill>
          <a:schemeClr val="bg1"/>
        </a:solidFill>
        <a:latin typeface="Arial" charset="0"/>
        <a:ea typeface="+mn-ea"/>
        <a:cs typeface="Arial" charset="0"/>
      </a:defRPr>
    </a:lvl6pPr>
    <a:lvl7pPr marL="2743200" algn="l" defTabSz="914400" rtl="0" eaLnBrk="1" latinLnBrk="0" hangingPunct="1">
      <a:defRPr sz="900" i="1" kern="1200">
        <a:solidFill>
          <a:schemeClr val="bg1"/>
        </a:solidFill>
        <a:latin typeface="Arial" charset="0"/>
        <a:ea typeface="+mn-ea"/>
        <a:cs typeface="Arial" charset="0"/>
      </a:defRPr>
    </a:lvl7pPr>
    <a:lvl8pPr marL="3200400" algn="l" defTabSz="914400" rtl="0" eaLnBrk="1" latinLnBrk="0" hangingPunct="1">
      <a:defRPr sz="900" i="1" kern="1200">
        <a:solidFill>
          <a:schemeClr val="bg1"/>
        </a:solidFill>
        <a:latin typeface="Arial" charset="0"/>
        <a:ea typeface="+mn-ea"/>
        <a:cs typeface="Arial" charset="0"/>
      </a:defRPr>
    </a:lvl8pPr>
    <a:lvl9pPr marL="3657600" algn="l" defTabSz="914400" rtl="0" eaLnBrk="1" latinLnBrk="0" hangingPunct="1">
      <a:defRPr sz="900" i="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9207" autoAdjust="0"/>
    <p:restoredTop sz="54233" autoAdjust="0"/>
  </p:normalViewPr>
  <p:slideViewPr>
    <p:cSldViewPr snapToGrid="0">
      <p:cViewPr>
        <p:scale>
          <a:sx n="90" d="100"/>
          <a:sy n="90" d="100"/>
        </p:scale>
        <p:origin x="-418" y="374"/>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AA16711B-B996-46FE-B744-EFF27402C92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189F2EE5-D454-445E-BEAB-DDCD918CF8DA}" type="datetimeFigureOut">
              <a:rPr lang="en-US"/>
              <a:pPr>
                <a:defRPr/>
              </a:pPr>
              <a:t>4/7/2016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2F971E39-4340-4587-968C-F1427885A9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B2CDB21C-7A29-4354-BD38-78646F4FBFC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692C54C-03AC-4E42-B2F3-196FE79B87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A1292B98-AFC6-42A1-AE0D-D478D36AF9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F93DEE82-9171-45E7-875B-E43060292BA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F6F6EF3C-55BB-4C69-B8FC-B62C651A179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2DDCF2EA-FE0B-4808-906C-2EFA121D36E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AD6002B7-237D-4080-AC21-34E5AF231EF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3A679751-9C47-4445-A650-F64AAE5F90A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51383BB8-BE7A-4A15-BF37-C864D15DE82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7" name="Right Triangle 6"/>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182E394-0E1A-478C-AE39-E6B2C13FFAC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cs typeface="Arial" pitchFamily="34" charset="0"/>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pitchFamily="34" charset="0"/>
                <a:cs typeface="Arial" pitchFamily="34" charset="0"/>
              </a:defRPr>
            </a:lvl1pPr>
            <a:extLst/>
          </a:lstStyle>
          <a:p>
            <a:pPr>
              <a:defRPr/>
            </a:pPr>
            <a:fld id="{81DE1B51-5FE1-428A-B6AB-3358485A223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0" r:id="rId1"/>
    <p:sldLayoutId id="2147484046" r:id="rId2"/>
    <p:sldLayoutId id="2147484051" r:id="rId3"/>
    <p:sldLayoutId id="2147484052" r:id="rId4"/>
    <p:sldLayoutId id="2147484053" r:id="rId5"/>
    <p:sldLayoutId id="2147484054" r:id="rId6"/>
    <p:sldLayoutId id="2147484047" r:id="rId7"/>
    <p:sldLayoutId id="2147484055" r:id="rId8"/>
    <p:sldLayoutId id="2147484056" r:id="rId9"/>
    <p:sldLayoutId id="2147484048" r:id="rId10"/>
    <p:sldLayoutId id="2147484049"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77980"/>
        </p:xfrm>
        <a:graphic>
          <a:graphicData uri="http://schemas.openxmlformats.org/drawingml/2006/table">
            <a:tbl>
              <a:tblPr/>
              <a:tblGrid>
                <a:gridCol w="2981325"/>
                <a:gridCol w="1468438"/>
                <a:gridCol w="3900487"/>
                <a:gridCol w="552450"/>
              </a:tblGrid>
              <a:tr h="490273">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7990" marB="10799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2</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nd</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2015</a:t>
                      </a:r>
                    </a:p>
                  </a:txBody>
                  <a:tcPr marL="108000" marR="108000" marT="107990" marB="10799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7990" marB="107990"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876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kern="1200" baseline="0" dirty="0" smtClean="0">
                          <a:solidFill>
                            <a:schemeClr val="tx1"/>
                          </a:solidFill>
                          <a:latin typeface="+mn-lt"/>
                          <a:ea typeface="+mn-ea"/>
                          <a:cs typeface="+mn-cs"/>
                        </a:rPr>
                        <a:t> </a:t>
                      </a:r>
                      <a:r>
                        <a:rPr kumimoji="0" lang="en-US" sz="1400" b="0" i="0" u="none" strike="noStrike" kern="1200" baseline="0" dirty="0" smtClean="0">
                          <a:solidFill>
                            <a:schemeClr val="tx1"/>
                          </a:solidFill>
                          <a:latin typeface="+mn-lt"/>
                          <a:ea typeface="+mn-ea"/>
                          <a:cs typeface="+mn-cs"/>
                        </a:rPr>
                        <a:t>Abu Dhabi Island, United Arab Emirates</a:t>
                      </a:r>
                      <a:endParaRPr kumimoji="0" lang="en-GB" sz="1400" b="1" i="0" u="none" strike="noStrike" cap="none" normalizeH="0" baseline="0" dirty="0" smtClean="0">
                        <a:ln>
                          <a:noFill/>
                        </a:ln>
                        <a:solidFill>
                          <a:schemeClr val="bg1"/>
                        </a:solidFill>
                        <a:effectLst/>
                        <a:latin typeface="Lucida Sans Unicode" pitchFamily="34" charset="0"/>
                        <a:cs typeface="Arial" pitchFamily="34" charset="0"/>
                      </a:endParaRP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a:t>
                      </a:r>
                      <a:r>
                        <a:rPr kumimoji="0" lang="en-GB" sz="1200" b="0" i="1" u="none" strike="noStrike" cap="none" normalizeH="0" baseline="0" dirty="0" smtClean="0">
                          <a:ln>
                            <a:noFill/>
                          </a:ln>
                          <a:solidFill>
                            <a:schemeClr val="tx1"/>
                          </a:solidFill>
                          <a:effectLst/>
                          <a:latin typeface="Lucida Sans Unicode" pitchFamily="34" charset="0"/>
                          <a:cs typeface="Arial" pitchFamily="34" charset="0"/>
                        </a:rPr>
                        <a:t>Pinch point / caught between and struck by </a:t>
                      </a:r>
                      <a:endParaRPr kumimoji="0" lang="en-GB" sz="1200" b="0" i="1" u="none" strike="noStrike" cap="none" normalizeH="0" baseline="0" dirty="0" smtClean="0">
                        <a:ln>
                          <a:noFill/>
                        </a:ln>
                        <a:solidFill>
                          <a:schemeClr val="bg1"/>
                        </a:solidFill>
                        <a:effectLst/>
                        <a:latin typeface="Lucida Sans Unicode" pitchFamily="34" charset="0"/>
                        <a:cs typeface="Arial" pitchFamily="34" charset="0"/>
                      </a:endParaRP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5481643"/>
        </p:xfrm>
        <a:graphic>
          <a:graphicData uri="http://schemas.openxmlformats.org/drawingml/2006/table">
            <a:tbl>
              <a:tblPr/>
              <a:tblGrid>
                <a:gridCol w="4448175"/>
                <a:gridCol w="115400"/>
                <a:gridCol w="4113088"/>
                <a:gridCol w="115400"/>
                <a:gridCol w="115400"/>
              </a:tblGrid>
              <a:tr h="3127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12" marB="90012"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r>
              <a:tr h="2740338">
                <a:tc>
                  <a:txBody>
                    <a:bodyPr/>
                    <a:lstStyle/>
                    <a:p>
                      <a:pPr>
                        <a:lnSpc>
                          <a:spcPct val="80000"/>
                        </a:lnSpc>
                      </a:pPr>
                      <a:r>
                        <a:rPr lang="en-GB" sz="2000" dirty="0" smtClean="0"/>
                        <a:t>During a bearing lift check on a Compressor (Non Drive End Side), a 3 Ton Chain Block being used to lift the compressor shaft fell off the overhead crane and struck and injured the left hand. The hand was on the compressor rotor at the time of the incident.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12" marB="9001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3127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528954">
                <a:tc rowSpan="2">
                  <a:txBody>
                    <a:bodyPr/>
                    <a:lstStyle/>
                    <a:p>
                      <a:pPr marL="3429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Insufficient Risk assessment</a:t>
                      </a:r>
                    </a:p>
                    <a:p>
                      <a:pPr marL="3429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en-GB" sz="1400" b="0" i="0" u="none" strike="noStrike" cap="none" normalizeH="0" baseline="0" dirty="0" smtClean="0">
                          <a:ln>
                            <a:noFill/>
                          </a:ln>
                          <a:solidFill>
                            <a:schemeClr val="tx1"/>
                          </a:solidFill>
                          <a:effectLst/>
                          <a:latin typeface="Lucida Sans Unicode" pitchFamily="34" charset="0"/>
                          <a:cs typeface="Arial" pitchFamily="34" charset="0"/>
                        </a:rPr>
                        <a:t>Lack of Control during work execution</a:t>
                      </a:r>
                    </a:p>
                    <a:p>
                      <a:pPr marL="3429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en-US" sz="1400" b="0" i="0" u="none" strike="noStrike" cap="none" normalizeH="0" baseline="0" dirty="0" smtClean="0">
                          <a:ln>
                            <a:noFill/>
                          </a:ln>
                          <a:solidFill>
                            <a:schemeClr val="tx1"/>
                          </a:solidFill>
                          <a:effectLst/>
                          <a:latin typeface="Lucida Sans Unicode" pitchFamily="34" charset="0"/>
                          <a:cs typeface="Arial" pitchFamily="34" charset="0"/>
                        </a:rPr>
                        <a:t>Inadequate Communication</a:t>
                      </a:r>
                    </a:p>
                    <a:p>
                      <a:pPr marL="342900" marR="0" lvl="0" indent="-342900" algn="l" defTabSz="914400" rtl="0" eaLnBrk="1" fontAlgn="base" latinLnBrk="0" hangingPunct="1">
                        <a:lnSpc>
                          <a:spcPct val="100000"/>
                        </a:lnSpc>
                        <a:spcBef>
                          <a:spcPct val="0"/>
                        </a:spcBef>
                        <a:spcAft>
                          <a:spcPts val="600"/>
                        </a:spcAft>
                        <a:buClrTx/>
                        <a:buSzTx/>
                        <a:buFont typeface="+mj-lt"/>
                        <a:buAutoNum type="arabicPeriod"/>
                        <a:tabLst/>
                      </a:pPr>
                      <a:r>
                        <a:rPr kumimoji="0" lang="en-US" sz="1400" b="0" i="0" u="none" strike="noStrike" cap="none" normalizeH="0" baseline="0" dirty="0" smtClean="0">
                          <a:ln>
                            <a:noFill/>
                          </a:ln>
                          <a:solidFill>
                            <a:schemeClr val="tx1"/>
                          </a:solidFill>
                          <a:effectLst/>
                          <a:latin typeface="Lucida Sans Unicode" pitchFamily="34" charset="0"/>
                          <a:cs typeface="Arial" pitchFamily="34" charset="0"/>
                        </a:rPr>
                        <a:t>Competence/Training</a:t>
                      </a:r>
                    </a:p>
                    <a:p>
                      <a:pPr marL="342900" marR="0" lvl="0" indent="-342900" algn="l" defTabSz="914400" rtl="0" eaLnBrk="1" fontAlgn="base" latinLnBrk="0" hangingPunct="1">
                        <a:lnSpc>
                          <a:spcPct val="100000"/>
                        </a:lnSpc>
                        <a:spcBef>
                          <a:spcPct val="0"/>
                        </a:spcBef>
                        <a:spcAft>
                          <a:spcPts val="600"/>
                        </a:spcAft>
                        <a:buClrTx/>
                        <a:buSzTx/>
                        <a:buFont typeface="+mj-lt"/>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12" marB="90012"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sng"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-Clear roles and responsibilities before starting work.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-Lift planning and Risk Assessment.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-Check and ensure the skills, the competences and experiences of the assigned to the task.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Lucida Sans Unicode" pitchFamily="34" charset="0"/>
                          <a:cs typeface="Arial" pitchFamily="34" charset="0"/>
                        </a:rPr>
                        <a:t>-Ensure the proper management of lifting, establishing clear roles and communication lines.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Lucida Sans Unicode" pitchFamily="34" charset="0"/>
                        <a:cs typeface="Arial" pitchFamily="34" charset="0"/>
                      </a:endParaRPr>
                    </a:p>
                  </a:txBody>
                  <a:tcPr marL="0" marR="0" marT="0" marB="0" anchor="ctr" horzOverflow="overflow">
                    <a:lnL>
                      <a:noFill/>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r>
              <a:tr h="586791">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pic>
        <p:nvPicPr>
          <p:cNvPr id="9247"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9248" name="Picture 32"/>
          <p:cNvPicPr>
            <a:picLocks noChangeAspect="1" noChangeArrowheads="1"/>
          </p:cNvPicPr>
          <p:nvPr/>
        </p:nvPicPr>
        <p:blipFill>
          <a:blip r:embed="rId5" cstate="print"/>
          <a:srcRect/>
          <a:stretch>
            <a:fillRect/>
          </a:stretch>
        </p:blipFill>
        <p:spPr bwMode="auto">
          <a:xfrm>
            <a:off x="4630738" y="1201738"/>
            <a:ext cx="4383087" cy="29527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8723</TotalTime>
  <Words>152</Words>
  <Application>Microsoft Office PowerPoint</Application>
  <PresentationFormat>On-screen Show (4:3)</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474</cp:revision>
  <cp:lastPrinted>2003-11-04T16:53:27Z</cp:lastPrinted>
  <dcterms:created xsi:type="dcterms:W3CDTF">2004-01-23T18:06:09Z</dcterms:created>
  <dcterms:modified xsi:type="dcterms:W3CDTF">2016-04-07T16:35:04Z</dcterms:modified>
</cp:coreProperties>
</file>